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5" r:id="rId11"/>
    <p:sldId id="263" r:id="rId12"/>
    <p:sldId id="269" r:id="rId13"/>
    <p:sldId id="268" r:id="rId14"/>
    <p:sldId id="267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6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9F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>
        <p:scale>
          <a:sx n="80" d="100"/>
          <a:sy n="80" d="100"/>
        </p:scale>
        <p:origin x="762" y="6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DB193D-8D3B-CB33-3906-233676B7BE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8C2A03A-3966-217C-23FC-8C2F5A3317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9095BD-AD13-5473-21CA-D91E6EB77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D4609-1CC8-41B3-A5E0-549CC16518C7}" type="datetimeFigureOut">
              <a:rPr lang="ru-RU" smtClean="0"/>
              <a:pPr/>
              <a:t>14.11.2024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5C7B17-220E-8172-D495-4B0CB2288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99A84A-34F1-BBF1-3CD1-DA31D847C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AA548-8738-41B1-B768-EC77B24299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7146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9AA109-3115-19E3-50C5-B9CD2064D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3FCF67B-1A81-9D62-97F9-19A66D155E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58053A-A51D-4383-0455-DBAFFEF96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D4609-1CC8-41B3-A5E0-549CC16518C7}" type="datetimeFigureOut">
              <a:rPr lang="ru-RU" smtClean="0"/>
              <a:pPr/>
              <a:t>14.11.2024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48D596-AA3C-3AAA-867C-C299DCD6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D995D9-9995-8A39-B2BB-FE4455FA7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AA548-8738-41B1-B768-EC77B24299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0699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2778437-8DE5-6ACB-B635-C1CE5E9BFC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A061561-D70D-55C8-EAD4-F2E2992CC8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D918AB-4A8B-2020-7F60-19DE09F7F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D4609-1CC8-41B3-A5E0-549CC16518C7}" type="datetimeFigureOut">
              <a:rPr lang="ru-RU" smtClean="0"/>
              <a:pPr/>
              <a:t>14.11.2024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63BA33-65BF-F049-1C8F-796F8C61C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98EDA6-6942-EB1F-8ADA-946D24C43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AA548-8738-41B1-B768-EC77B24299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3361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EEECF9-0957-8904-3EE2-F9CE5EBF1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81B12B-3FCB-C451-501F-C43B1B7E19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E529A1-5BD4-697E-5517-80868C65A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D4609-1CC8-41B3-A5E0-549CC16518C7}" type="datetimeFigureOut">
              <a:rPr lang="ru-RU" smtClean="0"/>
              <a:pPr/>
              <a:t>14.11.2024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9E7047-C214-9E11-4A6F-B48A5D954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822911-1951-8250-4AE7-3ED7F309C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AA548-8738-41B1-B768-EC77B24299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720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BEECBA-F7D2-B645-BA77-3A0E4081B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4C4A5D5-E2FA-C9F1-4318-22AD3A026A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D84A83-B933-8BF3-D3D6-5CA6E296D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D4609-1CC8-41B3-A5E0-549CC16518C7}" type="datetimeFigureOut">
              <a:rPr lang="ru-RU" smtClean="0"/>
              <a:pPr/>
              <a:t>14.11.2024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3283DE-03BB-2D6D-2F42-312D220C9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246AE8-C576-2FD4-DA88-36CE7156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AA548-8738-41B1-B768-EC77B24299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8321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520D10-01E6-8F4A-FCAE-A54BF9099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6D6E63-F65E-F4B3-DC5C-96304771ED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C7EB48-B516-25CE-A34B-7279EDD277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C4C9E39-E44A-613B-D57F-E34135141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D4609-1CC8-41B3-A5E0-549CC16518C7}" type="datetimeFigureOut">
              <a:rPr lang="ru-RU" smtClean="0"/>
              <a:pPr/>
              <a:t>14.11.2024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12501D-19CF-4E96-7ABE-ED5C48682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F8EFF9-0D0E-510A-77AD-BEF833629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AA548-8738-41B1-B768-EC77B24299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677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E2AD1F-B7C9-1DAB-BAA0-72835E1E4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381C96-F9BE-889D-24B1-F2CF9824FC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C63C25D-017E-974F-7F30-6E9EC2509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323986B-15C2-5CD0-BF43-032FEC7943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D3206B5-C50F-C57F-0059-E5C2830B93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26960F2-AA06-2410-2C54-0F7C334B2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D4609-1CC8-41B3-A5E0-549CC16518C7}" type="datetimeFigureOut">
              <a:rPr lang="ru-RU" smtClean="0"/>
              <a:pPr/>
              <a:t>14.11.2024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540BDDD-5CC2-B176-8C09-F6BD50B06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177E356-67FE-48F4-692E-AD0FC1939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AA548-8738-41B1-B768-EC77B24299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646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A9935D-EE52-08CB-94E7-E923A1290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9AE096F-F7D5-A721-F9CA-B294BC27F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D4609-1CC8-41B3-A5E0-549CC16518C7}" type="datetimeFigureOut">
              <a:rPr lang="ru-RU" smtClean="0"/>
              <a:pPr/>
              <a:t>14.11.2024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3013D77-B1F3-4424-FE69-9D6165438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DDDD69C-FD90-1606-4F9C-5E28B59E6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AA548-8738-41B1-B768-EC77B24299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407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A29FA62-6F2D-1F20-382B-A6E7B2A33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D4609-1CC8-41B3-A5E0-549CC16518C7}" type="datetimeFigureOut">
              <a:rPr lang="ru-RU" smtClean="0"/>
              <a:pPr/>
              <a:t>14.11.2024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454A380-5B8A-C46F-A63E-3F034FFF8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C5F1347-10C0-3963-CB4B-C83E1B38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AA548-8738-41B1-B768-EC77B24299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480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404533-F959-BECB-4F24-3CF50BCED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CDC3A9-8B4F-4942-F1AE-D896E0FE5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9552301-AD42-7043-C488-A2D7E8C369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41C3E9-8E41-DB7D-8C80-F6066AB0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D4609-1CC8-41B3-A5E0-549CC16518C7}" type="datetimeFigureOut">
              <a:rPr lang="ru-RU" smtClean="0"/>
              <a:pPr/>
              <a:t>14.11.2024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49123F8-E5C1-94FB-EEEB-E69DF537A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7F45E37-4320-F82E-6B7C-51601D02B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AA548-8738-41B1-B768-EC77B24299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565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6A81DD-B445-C904-4F79-FD642BDD2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2725A1F-614E-B230-642E-72008ADEBF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769A0F6-7812-B4F3-4053-8935C0DD53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D5ED473-B21A-C99C-0608-CF1EC1F82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D4609-1CC8-41B3-A5E0-549CC16518C7}" type="datetimeFigureOut">
              <a:rPr lang="ru-RU" smtClean="0"/>
              <a:pPr/>
              <a:t>14.11.2024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A4CDAB-9629-D690-82CE-C485731B8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519C71-2F4C-054B-9EC9-F29CF23A6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AA548-8738-41B1-B768-EC77B24299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2015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8CE3AD-B6F8-A750-BD00-2C652141E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EBD40E-DFB3-A260-036A-01DC85A0A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524EED-31AF-5677-65F3-9D2986EC5C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8D4609-1CC8-41B3-A5E0-549CC16518C7}" type="datetimeFigureOut">
              <a:rPr lang="ru-RU" smtClean="0"/>
              <a:pPr/>
              <a:t>14.11.2024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FBE05A-B8C7-14AA-0008-B66C77CE6C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D69D83-B3BC-85D3-884C-CCED4C6B90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AA548-8738-41B1-B768-EC77B24299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158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s-hudozhnik@yandex.ru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C75226-55FC-579E-6B44-C75E968DC5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842FD2-EC44-CEBB-07F6-22BEA9F96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231"/>
          <a:stretch/>
        </p:blipFill>
        <p:spPr>
          <a:xfrm>
            <a:off x="0" y="7539"/>
            <a:ext cx="12192000" cy="114749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B712BF-2DA7-4041-EED1-08852AE960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92"/>
          <a:stretch/>
        </p:blipFill>
        <p:spPr>
          <a:xfrm>
            <a:off x="0" y="1155032"/>
            <a:ext cx="12192000" cy="570296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AC6B95D-4339-1FB7-C632-5F1201336860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189" y="-949598"/>
            <a:ext cx="9101104" cy="420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0108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5FE534-D731-7324-F96E-0084C8276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E8C9AB5-F29F-C2C7-C9D1-4A73EC9D5CCC}"/>
              </a:ext>
            </a:extLst>
          </p:cNvPr>
          <p:cNvSpPr/>
          <p:nvPr/>
        </p:nvSpPr>
        <p:spPr>
          <a:xfrm>
            <a:off x="2684207" y="1395984"/>
            <a:ext cx="9497961" cy="5462016"/>
          </a:xfrm>
          <a:prstGeom prst="rect">
            <a:avLst/>
          </a:prstGeom>
          <a:solidFill>
            <a:srgbClr val="BF9F62">
              <a:alpha val="36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82F6469-33A5-4A4F-47EF-B8091C5A0F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2593" y="1667079"/>
            <a:ext cx="3065619" cy="403945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784AB21-5AEC-A074-7B2D-06C767BECE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5358" y="1667079"/>
            <a:ext cx="2848998" cy="403945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1EF688F-FF67-1A39-E654-EB29B67219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1723" y="1670496"/>
            <a:ext cx="3013948" cy="4026861"/>
          </a:xfrm>
          <a:prstGeom prst="rect">
            <a:avLst/>
          </a:prstGeom>
        </p:spPr>
      </p:pic>
      <p:pic>
        <p:nvPicPr>
          <p:cNvPr id="7" name="Рисунок 6" descr="Названия 2 ОКок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388527"/>
          </a:xfrm>
          <a:prstGeom prst="rect">
            <a:avLst/>
          </a:prstGeom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7694DC1F-5E55-69E8-A878-3240EB572584}"/>
              </a:ext>
            </a:extLst>
          </p:cNvPr>
          <p:cNvSpPr/>
          <p:nvPr/>
        </p:nvSpPr>
        <p:spPr>
          <a:xfrm>
            <a:off x="7565410" y="4864221"/>
            <a:ext cx="2712184" cy="1713008"/>
          </a:xfrm>
          <a:prstGeom prst="ellipse">
            <a:avLst/>
          </a:prstGeom>
          <a:solidFill>
            <a:srgbClr val="BF9F62">
              <a:alpha val="88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В 4-х книгах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03B474-0668-104A-C0A5-A2A9A6878F01}"/>
              </a:ext>
            </a:extLst>
          </p:cNvPr>
          <p:cNvSpPr txBox="1"/>
          <p:nvPr/>
        </p:nvSpPr>
        <p:spPr>
          <a:xfrm>
            <a:off x="102690" y="1667079"/>
            <a:ext cx="249485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Учебное пособие по русскому музыкальному народному творчеству (с программой).</a:t>
            </a:r>
          </a:p>
          <a:p>
            <a:pPr algn="ctr"/>
            <a:endParaRPr lang="ru-RU" sz="2000" dirty="0"/>
          </a:p>
          <a:p>
            <a:pPr algn="ctr"/>
            <a:r>
              <a:rPr lang="ru-RU" sz="2000" dirty="0"/>
              <a:t>Воссозданные танцы русского Севера </a:t>
            </a:r>
          </a:p>
          <a:p>
            <a:pPr algn="ctr"/>
            <a:r>
              <a:rPr lang="ru-RU" sz="2000" dirty="0"/>
              <a:t>(Устюг Великий) </a:t>
            </a:r>
          </a:p>
          <a:p>
            <a:pPr algn="ctr"/>
            <a:r>
              <a:rPr lang="ru-RU" sz="2000" dirty="0"/>
              <a:t>и песенное народное  творчество.</a:t>
            </a:r>
          </a:p>
          <a:p>
            <a:pPr algn="ctr"/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080263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09A7AE-697A-7452-9497-4B9AA74643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0D2FD35-B80C-0494-9312-920441D5033A}"/>
              </a:ext>
            </a:extLst>
          </p:cNvPr>
          <p:cNvSpPr/>
          <p:nvPr/>
        </p:nvSpPr>
        <p:spPr>
          <a:xfrm>
            <a:off x="2694039" y="1388527"/>
            <a:ext cx="9497961" cy="5462016"/>
          </a:xfrm>
          <a:prstGeom prst="rect">
            <a:avLst/>
          </a:prstGeom>
          <a:solidFill>
            <a:srgbClr val="BF9F62">
              <a:alpha val="36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2B47FC-1C30-68E2-B23D-E91174EA07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7145" y="1621613"/>
            <a:ext cx="2981878" cy="440704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E14117-C213-3299-E9A6-96B8B19B8B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2129" y="1621614"/>
            <a:ext cx="2986926" cy="440704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3D3F71-25D6-5B71-43FB-B6E0FE4881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9233" y="1621613"/>
            <a:ext cx="3091858" cy="4428718"/>
          </a:xfrm>
          <a:prstGeom prst="rect">
            <a:avLst/>
          </a:prstGeom>
        </p:spPr>
      </p:pic>
      <p:pic>
        <p:nvPicPr>
          <p:cNvPr id="7" name="Рисунок 6" descr="Названия 2 ОКок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388527"/>
          </a:xfrm>
          <a:prstGeom prst="rect">
            <a:avLst/>
          </a:prstGeom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1F40D22D-E453-C20F-175E-A9267300E203}"/>
              </a:ext>
            </a:extLst>
          </p:cNvPr>
          <p:cNvSpPr/>
          <p:nvPr/>
        </p:nvSpPr>
        <p:spPr>
          <a:xfrm>
            <a:off x="4703245" y="5041901"/>
            <a:ext cx="2229888" cy="1701794"/>
          </a:xfrm>
          <a:prstGeom prst="ellipse">
            <a:avLst/>
          </a:prstGeom>
          <a:solidFill>
            <a:srgbClr val="BF9F62">
              <a:alpha val="88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В 4-х книгах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81EE38-3D4A-68AC-6707-3A39DB3EFAF1}"/>
              </a:ext>
            </a:extLst>
          </p:cNvPr>
          <p:cNvSpPr txBox="1"/>
          <p:nvPr/>
        </p:nvSpPr>
        <p:spPr>
          <a:xfrm>
            <a:off x="190522" y="1621613"/>
            <a:ext cx="22726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Уникальный песенный фольклор из этнографических экспедиций </a:t>
            </a:r>
            <a:r>
              <a:rPr lang="ru-RU" sz="2000" dirty="0" err="1"/>
              <a:t>В.Бакке</a:t>
            </a:r>
            <a:r>
              <a:rPr lang="ru-R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2531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626ECB-4688-324D-3B42-2DDD2896B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86539CB-81DC-5DA3-FD85-46D32A12D140}"/>
              </a:ext>
            </a:extLst>
          </p:cNvPr>
          <p:cNvSpPr/>
          <p:nvPr/>
        </p:nvSpPr>
        <p:spPr>
          <a:xfrm>
            <a:off x="2684207" y="1395984"/>
            <a:ext cx="9497961" cy="5462016"/>
          </a:xfrm>
          <a:prstGeom prst="rect">
            <a:avLst/>
          </a:prstGeom>
          <a:solidFill>
            <a:srgbClr val="BF9F62">
              <a:alpha val="36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959CDB6-F925-6F4F-88A7-BEDACECA287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2299" y="1541323"/>
            <a:ext cx="3055118" cy="44300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4547FB-CCCE-31D7-CBD7-E01DB4E4A4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0021" y="1541323"/>
            <a:ext cx="3055118" cy="443005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6B0F261-6AB6-EFEA-6B7F-D241D397EA0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742" y="1541323"/>
            <a:ext cx="3055118" cy="4430051"/>
          </a:xfrm>
          <a:prstGeom prst="rect">
            <a:avLst/>
          </a:prstGeom>
        </p:spPr>
      </p:pic>
      <p:pic>
        <p:nvPicPr>
          <p:cNvPr id="7" name="Рисунок 6" descr="Названия 3 ОКок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388527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A68320C7-D5D1-7B6A-6C47-1512C4046437}"/>
              </a:ext>
            </a:extLst>
          </p:cNvPr>
          <p:cNvSpPr/>
          <p:nvPr/>
        </p:nvSpPr>
        <p:spPr>
          <a:xfrm>
            <a:off x="4812993" y="4824348"/>
            <a:ext cx="2347455" cy="1713008"/>
          </a:xfrm>
          <a:prstGeom prst="ellipse">
            <a:avLst/>
          </a:prstGeom>
          <a:solidFill>
            <a:srgbClr val="BF9F62">
              <a:alpha val="88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В 4-х книгах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7BC286-CFC4-1535-7CFF-3C0A838E7435}"/>
              </a:ext>
            </a:extLst>
          </p:cNvPr>
          <p:cNvSpPr txBox="1"/>
          <p:nvPr/>
        </p:nvSpPr>
        <p:spPr>
          <a:xfrm>
            <a:off x="31451" y="1541323"/>
            <a:ext cx="268824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Жизнь великих русских  композиторов в моменте исторической обстановки, сословной среды, культуры, вероисповедании. Влияние городской архитектуры, научных открытий, известных людей на становление  гения. Проводники в мир музыки.</a:t>
            </a:r>
          </a:p>
          <a:p>
            <a:pPr algn="ctr"/>
            <a:endParaRPr lang="ru-RU" dirty="0"/>
          </a:p>
          <a:p>
            <a:pPr algn="ctr"/>
            <a:r>
              <a:rPr lang="ru-RU" dirty="0"/>
              <a:t>Тетрадь Вурма – военная музыка России. Марши и краткая история всех видов полков российской армии.</a:t>
            </a:r>
          </a:p>
        </p:txBody>
      </p:sp>
    </p:spTree>
    <p:extLst>
      <p:ext uri="{BB962C8B-B14F-4D97-AF65-F5344CB8AC3E}">
        <p14:creationId xmlns:p14="http://schemas.microsoft.com/office/powerpoint/2010/main" val="519249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4ECEA9-9C5A-35A3-25E1-0A40FC4642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79D220F-EA79-E460-CC92-4C34D5DA070F}"/>
              </a:ext>
            </a:extLst>
          </p:cNvPr>
          <p:cNvSpPr/>
          <p:nvPr/>
        </p:nvSpPr>
        <p:spPr>
          <a:xfrm>
            <a:off x="2684207" y="1395984"/>
            <a:ext cx="9497961" cy="5462016"/>
          </a:xfrm>
          <a:prstGeom prst="rect">
            <a:avLst/>
          </a:prstGeom>
          <a:solidFill>
            <a:srgbClr val="BF9F62">
              <a:alpha val="36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CC3B3C-CC23-755B-A462-0BB99B811D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592" t="886" r="4284" b="2610"/>
          <a:stretch/>
        </p:blipFill>
        <p:spPr>
          <a:xfrm>
            <a:off x="2761265" y="1703240"/>
            <a:ext cx="2931293" cy="444360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1A349EE-367D-EBC5-4987-635867773B7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9615" y="1695783"/>
            <a:ext cx="3064469" cy="444360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A828E8E-9A2B-1999-3439-168FA45EF5F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897630" y="1703240"/>
            <a:ext cx="3059326" cy="4436152"/>
          </a:xfrm>
          <a:prstGeom prst="rect">
            <a:avLst/>
          </a:prstGeom>
        </p:spPr>
      </p:pic>
      <p:pic>
        <p:nvPicPr>
          <p:cNvPr id="8" name="Рисунок 7" descr="Названия 3 ОКок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3885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46427D-7CCB-33DA-C8F3-DF4D284113A8}"/>
              </a:ext>
            </a:extLst>
          </p:cNvPr>
          <p:cNvSpPr txBox="1"/>
          <p:nvPr/>
        </p:nvSpPr>
        <p:spPr>
          <a:xfrm>
            <a:off x="63545" y="1388527"/>
            <a:ext cx="269772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Премьера </a:t>
            </a:r>
          </a:p>
          <a:p>
            <a:pPr algn="ctr"/>
            <a:r>
              <a:rPr lang="en-US" sz="2400" b="1" dirty="0"/>
              <a:t>XXI</a:t>
            </a:r>
            <a:r>
              <a:rPr lang="ru-RU" sz="2400" b="1" dirty="0"/>
              <a:t> века!</a:t>
            </a:r>
          </a:p>
          <a:p>
            <a:pPr algn="ctr"/>
            <a:r>
              <a:rPr lang="ru-RU" sz="2000" dirty="0"/>
              <a:t>Возвращаем миру забытые имена женщин-композиторов </a:t>
            </a:r>
            <a:r>
              <a:rPr lang="en-US" sz="2000" dirty="0"/>
              <a:t>XIX </a:t>
            </a:r>
            <a:r>
              <a:rPr lang="ru-RU" sz="2000" dirty="0"/>
              <a:t>в.</a:t>
            </a:r>
          </a:p>
          <a:p>
            <a:pPr algn="ctr"/>
            <a:endParaRPr lang="ru-RU" sz="2000" dirty="0"/>
          </a:p>
          <a:p>
            <a:pPr algn="ctr"/>
            <a:r>
              <a:rPr lang="ru-RU" sz="2000" dirty="0"/>
              <a:t>Музыкально-литературный  альманах для проведения Дня Победы.</a:t>
            </a:r>
          </a:p>
          <a:p>
            <a:pPr algn="ctr"/>
            <a:endParaRPr lang="ru-RU" sz="2000" dirty="0"/>
          </a:p>
          <a:p>
            <a:pPr algn="ctr"/>
            <a:r>
              <a:rPr lang="ru-RU" sz="2000" dirty="0"/>
              <a:t>Мысли о творчестве, музыке, способностях и таланте.</a:t>
            </a:r>
          </a:p>
        </p:txBody>
      </p:sp>
    </p:spTree>
    <p:extLst>
      <p:ext uri="{BB962C8B-B14F-4D97-AF65-F5344CB8AC3E}">
        <p14:creationId xmlns:p14="http://schemas.microsoft.com/office/powerpoint/2010/main" val="2980695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EE329-1126-9F04-02B7-8DAC19726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931088E-05A1-013C-EDD7-984D41B16A37}"/>
              </a:ext>
            </a:extLst>
          </p:cNvPr>
          <p:cNvSpPr/>
          <p:nvPr/>
        </p:nvSpPr>
        <p:spPr>
          <a:xfrm>
            <a:off x="2684207" y="1395984"/>
            <a:ext cx="9497961" cy="5462016"/>
          </a:xfrm>
          <a:prstGeom prst="rect">
            <a:avLst/>
          </a:prstGeom>
          <a:solidFill>
            <a:srgbClr val="BF9F62">
              <a:alpha val="36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Названия 3 ОКок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38852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5E2E4C-68BF-D6DA-8CC8-1255A9C9C31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4772" y="1750436"/>
            <a:ext cx="3002728" cy="438712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E3371B3-75B7-3128-E6F7-273B65CC979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0363" y="1750436"/>
            <a:ext cx="3085818" cy="43871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5A56555-B3E3-504D-3051-3B6AB6B507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2751" y="1750436"/>
            <a:ext cx="3048264" cy="44138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926F88-3C28-5EBE-A4AF-B4EBC09EB8C9}"/>
              </a:ext>
            </a:extLst>
          </p:cNvPr>
          <p:cNvSpPr txBox="1"/>
          <p:nvPr/>
        </p:nvSpPr>
        <p:spPr>
          <a:xfrm>
            <a:off x="0" y="1495502"/>
            <a:ext cx="277275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Культура России прошлого и настоящего. </a:t>
            </a:r>
          </a:p>
          <a:p>
            <a:pPr algn="ctr"/>
            <a:r>
              <a:rPr lang="ru-RU" sz="2000" dirty="0"/>
              <a:t>Рассказываем о народных промыслах, костюмах, традициях, дворянских усадьбах, театрах, а также о культуре стран ближнего и дальнего зарубежья</a:t>
            </a:r>
          </a:p>
        </p:txBody>
      </p:sp>
    </p:spTree>
    <p:extLst>
      <p:ext uri="{BB962C8B-B14F-4D97-AF65-F5344CB8AC3E}">
        <p14:creationId xmlns:p14="http://schemas.microsoft.com/office/powerpoint/2010/main" val="14030309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C258A8-0F78-CC1A-5DEB-172BCC2A11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BD1EAEA-4BF6-8E66-17C4-843B689C22F6}"/>
              </a:ext>
            </a:extLst>
          </p:cNvPr>
          <p:cNvSpPr/>
          <p:nvPr/>
        </p:nvSpPr>
        <p:spPr>
          <a:xfrm>
            <a:off x="2684207" y="1395984"/>
            <a:ext cx="9497961" cy="5462016"/>
          </a:xfrm>
          <a:prstGeom prst="rect">
            <a:avLst/>
          </a:prstGeom>
          <a:solidFill>
            <a:srgbClr val="BF9F62">
              <a:alpha val="36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5CC1851-5FC8-E468-78A0-D28147502E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0988" y="1679873"/>
            <a:ext cx="2967591" cy="430313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66AB9C7-E0D3-5014-EFFD-9720C3819B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3560" y="1679873"/>
            <a:ext cx="2967592" cy="430313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FB86584-F40F-5256-353D-0F3E0F480CC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6133" y="1679873"/>
            <a:ext cx="2967592" cy="4303134"/>
          </a:xfrm>
          <a:prstGeom prst="rect">
            <a:avLst/>
          </a:prstGeom>
        </p:spPr>
      </p:pic>
      <p:pic>
        <p:nvPicPr>
          <p:cNvPr id="7" name="Рисунок 6" descr="Названия 4 ОКок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388527"/>
          </a:xfrm>
          <a:prstGeom prst="rect">
            <a:avLst/>
          </a:prstGeom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D582ABAA-9DC3-C7D4-6827-4DC3D742B24D}"/>
              </a:ext>
            </a:extLst>
          </p:cNvPr>
          <p:cNvSpPr/>
          <p:nvPr/>
        </p:nvSpPr>
        <p:spPr>
          <a:xfrm>
            <a:off x="4176443" y="5178127"/>
            <a:ext cx="3084272" cy="1392511"/>
          </a:xfrm>
          <a:prstGeom prst="ellipse">
            <a:avLst/>
          </a:prstGeom>
          <a:solidFill>
            <a:srgbClr val="BF9F62">
              <a:alpha val="88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В 4-х книгах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7A3DC5-0FF7-ED70-BA84-7CFF31F2B0F2}"/>
              </a:ext>
            </a:extLst>
          </p:cNvPr>
          <p:cNvSpPr txBox="1"/>
          <p:nvPr/>
        </p:nvSpPr>
        <p:spPr>
          <a:xfrm>
            <a:off x="9832" y="1395984"/>
            <a:ext cx="277275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Жизнь 16 великих русских художников. Влияние сословия, исторических событий, национальных  ценностей, людей, религии, культурных и учебных заведений на становление личности.</a:t>
            </a:r>
          </a:p>
          <a:p>
            <a:pPr algn="ctr"/>
            <a:r>
              <a:rPr lang="ru-RU" sz="2000" dirty="0"/>
              <a:t>Проводники на пути к изобразительному искусству.</a:t>
            </a:r>
          </a:p>
          <a:p>
            <a:pPr algn="ctr"/>
            <a:endParaRPr lang="ru-RU" sz="1100" dirty="0"/>
          </a:p>
          <a:p>
            <a:pPr algn="ctr"/>
            <a:r>
              <a:rPr lang="ru-RU" sz="2000" dirty="0"/>
              <a:t>Пособие для учащихся театральных отделений ДШИ и всех влюбленных в театральное искусство.</a:t>
            </a:r>
          </a:p>
        </p:txBody>
      </p:sp>
    </p:spTree>
    <p:extLst>
      <p:ext uri="{BB962C8B-B14F-4D97-AF65-F5344CB8AC3E}">
        <p14:creationId xmlns:p14="http://schemas.microsoft.com/office/powerpoint/2010/main" val="39312335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63AF9-1CAB-92B2-BA5F-2DD8C4E80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BE5B2C3-91D3-6538-3A5D-EA44E9CC7897}"/>
              </a:ext>
            </a:extLst>
          </p:cNvPr>
          <p:cNvSpPr/>
          <p:nvPr/>
        </p:nvSpPr>
        <p:spPr>
          <a:xfrm>
            <a:off x="2684207" y="1395984"/>
            <a:ext cx="9497961" cy="5462016"/>
          </a:xfrm>
          <a:prstGeom prst="rect">
            <a:avLst/>
          </a:prstGeom>
          <a:solidFill>
            <a:srgbClr val="BF9F62">
              <a:alpha val="36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239A3A-EC57-59CB-D2B4-67AAFC5E44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0560" y="1674536"/>
            <a:ext cx="2974651" cy="437436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7E1F6FD-2361-4595-74A9-43844F3645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564" y="1674536"/>
            <a:ext cx="2931682" cy="43743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9272E1-BC30-099D-9C72-48BF1AE0432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9599" y="1674536"/>
            <a:ext cx="3009892" cy="4387330"/>
          </a:xfrm>
          <a:prstGeom prst="rect">
            <a:avLst/>
          </a:prstGeom>
        </p:spPr>
      </p:pic>
      <p:pic>
        <p:nvPicPr>
          <p:cNvPr id="8" name="Рисунок 7" descr="Названия 4 ОКок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388527"/>
          </a:xfrm>
          <a:prstGeom prst="rect">
            <a:avLst/>
          </a:prstGeom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028843A2-9D8A-57C7-0029-4283739488C5}"/>
              </a:ext>
            </a:extLst>
          </p:cNvPr>
          <p:cNvSpPr/>
          <p:nvPr/>
        </p:nvSpPr>
        <p:spPr>
          <a:xfrm>
            <a:off x="4225991" y="5462016"/>
            <a:ext cx="6414391" cy="1110505"/>
          </a:xfrm>
          <a:prstGeom prst="ellipse">
            <a:avLst/>
          </a:prstGeom>
          <a:solidFill>
            <a:srgbClr val="BF9F62">
              <a:alpha val="88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/>
                </a:solidFill>
              </a:rPr>
              <a:t>Серия из 5 выпусков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B95169-56B6-4E98-67DD-FC05B0D2489E}"/>
              </a:ext>
            </a:extLst>
          </p:cNvPr>
          <p:cNvSpPr txBox="1"/>
          <p:nvPr/>
        </p:nvSpPr>
        <p:spPr>
          <a:xfrm>
            <a:off x="128452" y="1674536"/>
            <a:ext cx="246940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Малоизвестные полотна из музеев России.</a:t>
            </a:r>
          </a:p>
          <a:p>
            <a:pPr algn="ctr"/>
            <a:endParaRPr lang="ru-RU" sz="2000" dirty="0"/>
          </a:p>
          <a:p>
            <a:pPr algn="ctr"/>
            <a:r>
              <a:rPr lang="ru-RU" sz="2000" dirty="0"/>
              <a:t>Пять направлений: </a:t>
            </a:r>
          </a:p>
          <a:p>
            <a:pPr algn="ctr"/>
            <a:r>
              <a:rPr lang="ru-RU" sz="2000" dirty="0"/>
              <a:t>Сентиментализм, </a:t>
            </a:r>
          </a:p>
          <a:p>
            <a:pPr algn="ctr"/>
            <a:r>
              <a:rPr lang="ru-RU" sz="2000" dirty="0"/>
              <a:t>Романтизм, </a:t>
            </a:r>
          </a:p>
          <a:p>
            <a:pPr algn="ctr"/>
            <a:r>
              <a:rPr lang="ru-RU" sz="2000" dirty="0"/>
              <a:t>Серебряный век, </a:t>
            </a:r>
          </a:p>
          <a:p>
            <a:pPr algn="ctr"/>
            <a:r>
              <a:rPr lang="ru-RU" sz="2000" dirty="0"/>
              <a:t>Авангардизм, </a:t>
            </a:r>
          </a:p>
          <a:p>
            <a:pPr algn="ctr"/>
            <a:r>
              <a:rPr lang="ru-RU" sz="2000" dirty="0"/>
              <a:t>Соцреализм </a:t>
            </a:r>
          </a:p>
        </p:txBody>
      </p:sp>
    </p:spTree>
    <p:extLst>
      <p:ext uri="{BB962C8B-B14F-4D97-AF65-F5344CB8AC3E}">
        <p14:creationId xmlns:p14="http://schemas.microsoft.com/office/powerpoint/2010/main" val="27711887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663D08-401F-94AA-5F6E-D9F4A7FC4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6C1899D-F642-937A-E93A-1694CCE02F17}"/>
              </a:ext>
            </a:extLst>
          </p:cNvPr>
          <p:cNvSpPr/>
          <p:nvPr/>
        </p:nvSpPr>
        <p:spPr>
          <a:xfrm>
            <a:off x="2684207" y="1395984"/>
            <a:ext cx="9497961" cy="5462016"/>
          </a:xfrm>
          <a:prstGeom prst="rect">
            <a:avLst/>
          </a:prstGeom>
          <a:solidFill>
            <a:srgbClr val="BF9F62">
              <a:alpha val="36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2AA928-26E6-38EC-099A-3CE0388D8D3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6672" y="1721479"/>
            <a:ext cx="3086888" cy="447611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C85BE72-9FCE-58D3-B61D-7B6185C08F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1364" y="1721480"/>
            <a:ext cx="3015859" cy="447612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C11296A-6A3C-D2E1-6C0B-3C10616FED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1481" y="1721479"/>
            <a:ext cx="3124675" cy="4476118"/>
          </a:xfrm>
          <a:prstGeom prst="rect">
            <a:avLst/>
          </a:prstGeom>
        </p:spPr>
      </p:pic>
      <p:pic>
        <p:nvPicPr>
          <p:cNvPr id="7" name="Рисунок 6" descr="Названия 4 ОКок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3885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127647-E00E-9581-21E2-615A2C5AF28B}"/>
              </a:ext>
            </a:extLst>
          </p:cNvPr>
          <p:cNvSpPr txBox="1"/>
          <p:nvPr/>
        </p:nvSpPr>
        <p:spPr>
          <a:xfrm>
            <a:off x="181227" y="3174708"/>
            <a:ext cx="25306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Пособия для учащихся ДШИ и специализированных школ.</a:t>
            </a:r>
          </a:p>
        </p:txBody>
      </p:sp>
    </p:spTree>
    <p:extLst>
      <p:ext uri="{BB962C8B-B14F-4D97-AF65-F5344CB8AC3E}">
        <p14:creationId xmlns:p14="http://schemas.microsoft.com/office/powerpoint/2010/main" val="21429632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0B693-8814-49C8-FC19-EB987D475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9F1D793-6AFA-E4E6-2313-4CC4FA4B5676}"/>
              </a:ext>
            </a:extLst>
          </p:cNvPr>
          <p:cNvSpPr/>
          <p:nvPr/>
        </p:nvSpPr>
        <p:spPr>
          <a:xfrm>
            <a:off x="2684207" y="1395984"/>
            <a:ext cx="9497961" cy="5462016"/>
          </a:xfrm>
          <a:prstGeom prst="rect">
            <a:avLst/>
          </a:prstGeom>
          <a:solidFill>
            <a:srgbClr val="BF9F62">
              <a:alpha val="36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BD3043-F953-66E0-F0CD-01A2D4036B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0293" y="1695061"/>
            <a:ext cx="3035809" cy="440205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8A29352-E4A4-85ED-5AAB-01A0E3FC401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6109" y="1695061"/>
            <a:ext cx="3035809" cy="4402052"/>
          </a:xfrm>
          <a:prstGeom prst="rect">
            <a:avLst/>
          </a:prstGeom>
        </p:spPr>
      </p:pic>
      <p:pic>
        <p:nvPicPr>
          <p:cNvPr id="7" name="Рисунок 6" descr="Названия 4 ОКок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388527"/>
          </a:xfrm>
          <a:prstGeom prst="rect">
            <a:avLst/>
          </a:prstGeom>
        </p:spPr>
      </p:pic>
      <p:pic>
        <p:nvPicPr>
          <p:cNvPr id="8" name="Рисунок 7" descr="Рисунок (2)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1924" y="1695060"/>
            <a:ext cx="3037981" cy="44020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10F1B4-507C-813C-4F54-81073C9D898B}"/>
              </a:ext>
            </a:extLst>
          </p:cNvPr>
          <p:cNvSpPr txBox="1"/>
          <p:nvPr/>
        </p:nvSpPr>
        <p:spPr>
          <a:xfrm>
            <a:off x="114798" y="2372591"/>
            <a:ext cx="246940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Учебно-методические пособия для учащихся ДШИ, специализированных школ и художественных студий.</a:t>
            </a:r>
          </a:p>
        </p:txBody>
      </p:sp>
    </p:spTree>
    <p:extLst>
      <p:ext uri="{BB962C8B-B14F-4D97-AF65-F5344CB8AC3E}">
        <p14:creationId xmlns:p14="http://schemas.microsoft.com/office/powerpoint/2010/main" val="1666702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739A46-F669-4C7E-9CCD-4BA4AC5973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3931D32-3143-1118-8442-6FDC9CED56F9}"/>
              </a:ext>
            </a:extLst>
          </p:cNvPr>
          <p:cNvSpPr/>
          <p:nvPr/>
        </p:nvSpPr>
        <p:spPr>
          <a:xfrm>
            <a:off x="2684207" y="1395984"/>
            <a:ext cx="9497961" cy="5462016"/>
          </a:xfrm>
          <a:prstGeom prst="rect">
            <a:avLst/>
          </a:prstGeom>
          <a:solidFill>
            <a:srgbClr val="BF9F62">
              <a:alpha val="36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Названия 5 ОКок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388527"/>
          </a:xfrm>
          <a:prstGeom prst="rect">
            <a:avLst/>
          </a:prstGeom>
        </p:spPr>
      </p:pic>
      <p:pic>
        <p:nvPicPr>
          <p:cNvPr id="5" name="Рисунок 4" descr="Муз. страна. Конц пьесы 1-2 ОК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2480" y="1607974"/>
            <a:ext cx="3003301" cy="4354913"/>
          </a:xfrm>
          <a:prstGeom prst="rect">
            <a:avLst/>
          </a:prstGeom>
        </p:spPr>
      </p:pic>
      <p:pic>
        <p:nvPicPr>
          <p:cNvPr id="6" name="Рисунок 5" descr="Муз. страна. Легкие анс. 1-2 ОК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1762" y="1607974"/>
            <a:ext cx="3003301" cy="4354914"/>
          </a:xfrm>
          <a:prstGeom prst="rect">
            <a:avLst/>
          </a:prstGeom>
        </p:spPr>
      </p:pic>
      <p:pic>
        <p:nvPicPr>
          <p:cNvPr id="7" name="Рисунок 6" descr="Муз. страна. Легкие сонатины ОК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3336" y="1607973"/>
            <a:ext cx="3003300" cy="4354913"/>
          </a:xfrm>
          <a:prstGeom prst="rect">
            <a:avLst/>
          </a:prstGeom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64421920-AE1D-DE2B-8E8F-B7C93D78CF88}"/>
              </a:ext>
            </a:extLst>
          </p:cNvPr>
          <p:cNvSpPr/>
          <p:nvPr/>
        </p:nvSpPr>
        <p:spPr>
          <a:xfrm>
            <a:off x="2913743" y="5462016"/>
            <a:ext cx="9087163" cy="1110505"/>
          </a:xfrm>
          <a:prstGeom prst="ellipse">
            <a:avLst/>
          </a:prstGeom>
          <a:solidFill>
            <a:srgbClr val="BF9F62">
              <a:alpha val="88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/>
                </a:solidFill>
              </a:rPr>
              <a:t>Серия  из  15 выпусков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A740BB-07D9-AD10-418E-0499A0E42B75}"/>
              </a:ext>
            </a:extLst>
          </p:cNvPr>
          <p:cNvSpPr txBox="1"/>
          <p:nvPr/>
        </p:nvSpPr>
        <p:spPr>
          <a:xfrm>
            <a:off x="128808" y="1607973"/>
            <a:ext cx="246940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Школа для фортепиано в 15 выпусках:</a:t>
            </a:r>
          </a:p>
          <a:p>
            <a:pPr algn="ctr"/>
            <a:r>
              <a:rPr lang="ru-RU" sz="2000" dirty="0"/>
              <a:t>сонатины, этюды, полифонические пьесы, концертные пьесы,</a:t>
            </a:r>
          </a:p>
          <a:p>
            <a:pPr algn="ctr"/>
            <a:r>
              <a:rPr lang="ru-RU" sz="2000" dirty="0"/>
              <a:t>Пьесы зарубежных композиторов и т.д. в отдельных выпусках.</a:t>
            </a:r>
          </a:p>
        </p:txBody>
      </p:sp>
    </p:spTree>
    <p:extLst>
      <p:ext uri="{BB962C8B-B14F-4D97-AF65-F5344CB8AC3E}">
        <p14:creationId xmlns:p14="http://schemas.microsoft.com/office/powerpoint/2010/main" val="1193738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C2B229E-6FB7-305C-C595-4405C1AF3426}"/>
              </a:ext>
            </a:extLst>
          </p:cNvPr>
          <p:cNvSpPr/>
          <p:nvPr/>
        </p:nvSpPr>
        <p:spPr>
          <a:xfrm>
            <a:off x="2694039" y="1249680"/>
            <a:ext cx="9497961" cy="5608320"/>
          </a:xfrm>
          <a:prstGeom prst="rect">
            <a:avLst/>
          </a:prstGeom>
          <a:solidFill>
            <a:srgbClr val="BF9F62">
              <a:alpha val="36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AA3BD9D-749E-EAF3-A328-B83A033AD5F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54478" y="1630960"/>
            <a:ext cx="3030860" cy="425043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A6076CB-EB04-7CAD-5BBD-4B06F11456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5003" y="1633405"/>
            <a:ext cx="3006197" cy="425288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F499497-F6CF-1217-A38B-8A71528E175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7409" y="1633405"/>
            <a:ext cx="3030860" cy="4252881"/>
          </a:xfrm>
          <a:prstGeom prst="rect">
            <a:avLst/>
          </a:prstGeom>
        </p:spPr>
      </p:pic>
      <p:sp>
        <p:nvSpPr>
          <p:cNvPr id="18434" name="AutoShape 2" descr="Названия 1 ОКок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36" name="AutoShape 4" descr="Названия 1 ОКок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38" name="AutoShape 6" descr="Названия 1 ОКок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 descr="Названия 1 ОКок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3860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A8A5A7-E640-0A98-4112-39F1E9AAB9C3}"/>
              </a:ext>
            </a:extLst>
          </p:cNvPr>
          <p:cNvSpPr txBox="1"/>
          <p:nvPr/>
        </p:nvSpPr>
        <p:spPr>
          <a:xfrm>
            <a:off x="259970" y="1630960"/>
            <a:ext cx="2227407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Переиздание, адаптированное к требованиям сегодняшнего дня.</a:t>
            </a:r>
          </a:p>
          <a:p>
            <a:pPr algn="ctr"/>
            <a:endParaRPr lang="ru-RU" sz="1100" dirty="0"/>
          </a:p>
          <a:p>
            <a:pPr algn="ctr"/>
            <a:r>
              <a:rPr lang="ru-RU" sz="2000" dirty="0"/>
              <a:t>Известные педагоги и знаменитые ученики: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000" dirty="0" err="1"/>
              <a:t>Виллуан</a:t>
            </a:r>
            <a:r>
              <a:rPr lang="ru-RU" sz="2000" dirty="0"/>
              <a:t> - братья Рубинштейны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000" dirty="0"/>
              <a:t>Альбрехт - царская семья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7128900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739A46-F669-4C7E-9CCD-4BA4AC5973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3931D32-3143-1118-8442-6FDC9CED56F9}"/>
              </a:ext>
            </a:extLst>
          </p:cNvPr>
          <p:cNvSpPr/>
          <p:nvPr/>
        </p:nvSpPr>
        <p:spPr>
          <a:xfrm>
            <a:off x="2684207" y="1395984"/>
            <a:ext cx="9497961" cy="5462016"/>
          </a:xfrm>
          <a:prstGeom prst="rect">
            <a:avLst/>
          </a:prstGeom>
          <a:solidFill>
            <a:srgbClr val="BF9F62">
              <a:alpha val="36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Названия 5 ОКок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388527"/>
          </a:xfrm>
          <a:prstGeom prst="rect">
            <a:avLst/>
          </a:prstGeom>
        </p:spPr>
      </p:pic>
      <p:pic>
        <p:nvPicPr>
          <p:cNvPr id="8" name="Рисунок 7" descr="Домашки для 1кл ОК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8140" y="1715214"/>
            <a:ext cx="3008404" cy="4362313"/>
          </a:xfrm>
          <a:prstGeom prst="rect">
            <a:avLst/>
          </a:prstGeom>
        </p:spPr>
      </p:pic>
      <p:pic>
        <p:nvPicPr>
          <p:cNvPr id="9" name="Рисунок 8" descr="Домашки для 9 кл ОК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0477" y="1715116"/>
            <a:ext cx="3008405" cy="4362314"/>
          </a:xfrm>
          <a:prstGeom prst="rect">
            <a:avLst/>
          </a:prstGeom>
        </p:spPr>
      </p:pic>
      <p:pic>
        <p:nvPicPr>
          <p:cNvPr id="10" name="Рисунок 9" descr="Интонац. задачки ОК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6437" y="1707853"/>
            <a:ext cx="2979529" cy="4369578"/>
          </a:xfrm>
          <a:prstGeom prst="rect">
            <a:avLst/>
          </a:prstGeom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E19E2A7E-9707-711C-3C2A-E7A1438E3247}"/>
              </a:ext>
            </a:extLst>
          </p:cNvPr>
          <p:cNvSpPr/>
          <p:nvPr/>
        </p:nvSpPr>
        <p:spPr>
          <a:xfrm>
            <a:off x="4664250" y="5379076"/>
            <a:ext cx="2966045" cy="1292657"/>
          </a:xfrm>
          <a:prstGeom prst="ellipse">
            <a:avLst/>
          </a:prstGeom>
          <a:solidFill>
            <a:srgbClr val="BF9F62">
              <a:alpha val="88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/>
                </a:solidFill>
              </a:rPr>
              <a:t>1 - 9 класс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8528EF-5536-57DF-B0C2-E1C9A6380D32}"/>
              </a:ext>
            </a:extLst>
          </p:cNvPr>
          <p:cNvSpPr txBox="1"/>
          <p:nvPr/>
        </p:nvSpPr>
        <p:spPr>
          <a:xfrm>
            <a:off x="130872" y="1715116"/>
            <a:ext cx="24694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Пособия  и учебники новые по форме, назначению  и решению проблем музыкального образования.</a:t>
            </a:r>
          </a:p>
          <a:p>
            <a:pPr algn="ctr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1937380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739A46-F669-4C7E-9CCD-4BA4AC5973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3931D32-3143-1118-8442-6FDC9CED56F9}"/>
              </a:ext>
            </a:extLst>
          </p:cNvPr>
          <p:cNvSpPr/>
          <p:nvPr/>
        </p:nvSpPr>
        <p:spPr>
          <a:xfrm>
            <a:off x="2684207" y="1395984"/>
            <a:ext cx="9497961" cy="5462016"/>
          </a:xfrm>
          <a:prstGeom prst="rect">
            <a:avLst/>
          </a:prstGeom>
          <a:solidFill>
            <a:srgbClr val="BF9F62">
              <a:alpha val="36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Названия 5 ОКок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2" y="0"/>
            <a:ext cx="12192000" cy="1388527"/>
          </a:xfrm>
          <a:prstGeom prst="rect">
            <a:avLst/>
          </a:prstGeom>
        </p:spPr>
      </p:pic>
      <p:pic>
        <p:nvPicPr>
          <p:cNvPr id="5" name="Рисунок 4" descr="Ритмические задачки 1 ОК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3254" y="1773958"/>
            <a:ext cx="3019570" cy="437850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E817212-C469-A8F9-F64D-3F4C9C5D1EE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1367" y="1781417"/>
            <a:ext cx="3016316" cy="43737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4DDE8D-0613-576D-5965-D99450D4BE5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6712" y="1778676"/>
            <a:ext cx="3016316" cy="4373787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34C4B959-6C59-F88B-B6A1-5F0EFC47F5A4}"/>
              </a:ext>
            </a:extLst>
          </p:cNvPr>
          <p:cNvSpPr/>
          <p:nvPr/>
        </p:nvSpPr>
        <p:spPr>
          <a:xfrm>
            <a:off x="3540110" y="5271783"/>
            <a:ext cx="1780035" cy="1292657"/>
          </a:xfrm>
          <a:prstGeom prst="ellipse">
            <a:avLst/>
          </a:prstGeom>
          <a:solidFill>
            <a:srgbClr val="BF9F62">
              <a:alpha val="88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В 2-х частях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24D58E-8037-AD97-AD73-397060D3B5D4}"/>
              </a:ext>
            </a:extLst>
          </p:cNvPr>
          <p:cNvSpPr txBox="1"/>
          <p:nvPr/>
        </p:nvSpPr>
        <p:spPr>
          <a:xfrm>
            <a:off x="10320" y="1541669"/>
            <a:ext cx="27529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Школа игры на фортепиано с музыкальным материалом, иллюстрациями и подтекстовками.</a:t>
            </a:r>
          </a:p>
          <a:p>
            <a:pPr algn="ctr"/>
            <a:endParaRPr lang="ru-RU" sz="2000" dirty="0"/>
          </a:p>
          <a:p>
            <a:pPr algn="ctr"/>
            <a:r>
              <a:rPr lang="ru-RU" sz="2000" dirty="0"/>
              <a:t>Знакомство с 20-ю операми и балетами великих русских композиторов в переложении для фортепиано, с иллюстрациями и кратким либретто.</a:t>
            </a:r>
          </a:p>
        </p:txBody>
      </p:sp>
    </p:spTree>
    <p:extLst>
      <p:ext uri="{BB962C8B-B14F-4D97-AF65-F5344CB8AC3E}">
        <p14:creationId xmlns:p14="http://schemas.microsoft.com/office/powerpoint/2010/main" val="11937380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739A46-F669-4C7E-9CCD-4BA4AC5973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3931D32-3143-1118-8442-6FDC9CED56F9}"/>
              </a:ext>
            </a:extLst>
          </p:cNvPr>
          <p:cNvSpPr/>
          <p:nvPr/>
        </p:nvSpPr>
        <p:spPr>
          <a:xfrm>
            <a:off x="2684207" y="1395984"/>
            <a:ext cx="9497961" cy="5462016"/>
          </a:xfrm>
          <a:prstGeom prst="rect">
            <a:avLst/>
          </a:prstGeom>
          <a:solidFill>
            <a:srgbClr val="BF9F62">
              <a:alpha val="36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Названия 5 ОКок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388527"/>
          </a:xfrm>
          <a:prstGeom prst="rect">
            <a:avLst/>
          </a:prstGeom>
        </p:spPr>
      </p:pic>
      <p:pic>
        <p:nvPicPr>
          <p:cNvPr id="5" name="Рисунок 4" descr="Путь в Королевство Музыки ОК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6327" y="1707981"/>
            <a:ext cx="2978358" cy="4318746"/>
          </a:xfrm>
          <a:prstGeom prst="rect">
            <a:avLst/>
          </a:prstGeom>
        </p:spPr>
      </p:pic>
      <p:pic>
        <p:nvPicPr>
          <p:cNvPr id="6" name="Рисунок 5" descr="Музыка композиторов России 9 ОК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7098" y="1704226"/>
            <a:ext cx="2967644" cy="4303209"/>
          </a:xfrm>
          <a:prstGeom prst="rect">
            <a:avLst/>
          </a:prstGeom>
        </p:spPr>
      </p:pic>
      <p:pic>
        <p:nvPicPr>
          <p:cNvPr id="7" name="Рисунок 6" descr="Музыка композиторов России 13 ОК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5957" y="1695795"/>
            <a:ext cx="2974618" cy="4313322"/>
          </a:xfrm>
          <a:prstGeom prst="rect">
            <a:avLst/>
          </a:prstGeom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751A2474-B511-F574-D7A5-7C9174AEF9D2}"/>
              </a:ext>
            </a:extLst>
          </p:cNvPr>
          <p:cNvSpPr/>
          <p:nvPr/>
        </p:nvSpPr>
        <p:spPr>
          <a:xfrm>
            <a:off x="7510404" y="4745072"/>
            <a:ext cx="2966045" cy="1691580"/>
          </a:xfrm>
          <a:prstGeom prst="ellipse">
            <a:avLst/>
          </a:prstGeom>
          <a:solidFill>
            <a:srgbClr val="BF9F62">
              <a:alpha val="88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Серия из </a:t>
            </a:r>
          </a:p>
          <a:p>
            <a:pPr algn="ctr"/>
            <a:r>
              <a:rPr lang="ru-RU" sz="3600" b="1" dirty="0">
                <a:solidFill>
                  <a:schemeClr val="tx1"/>
                </a:solidFill>
              </a:rPr>
              <a:t>17 </a:t>
            </a:r>
            <a:r>
              <a:rPr lang="ru-RU" sz="2800" b="1" dirty="0">
                <a:solidFill>
                  <a:schemeClr val="tx1"/>
                </a:solidFill>
              </a:rPr>
              <a:t>выпусков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FF92F2-FD65-2919-C5A9-71961CF1D594}"/>
              </a:ext>
            </a:extLst>
          </p:cNvPr>
          <p:cNvSpPr txBox="1"/>
          <p:nvPr/>
        </p:nvSpPr>
        <p:spPr>
          <a:xfrm>
            <a:off x="124641" y="1916387"/>
            <a:ext cx="24800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Новые принципы обучения.</a:t>
            </a:r>
          </a:p>
          <a:p>
            <a:pPr algn="ctr"/>
            <a:endParaRPr lang="ru-RU" sz="2000" dirty="0"/>
          </a:p>
          <a:p>
            <a:pPr algn="ctr"/>
            <a:r>
              <a:rPr lang="ru-RU" sz="2000" dirty="0"/>
              <a:t>Музыка, написанная специально для серии «Музыка композиторов России»</a:t>
            </a:r>
          </a:p>
        </p:txBody>
      </p:sp>
    </p:spTree>
    <p:extLst>
      <p:ext uri="{BB962C8B-B14F-4D97-AF65-F5344CB8AC3E}">
        <p14:creationId xmlns:p14="http://schemas.microsoft.com/office/powerpoint/2010/main" val="11937380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739A46-F669-4C7E-9CCD-4BA4AC5973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3931D32-3143-1118-8442-6FDC9CED56F9}"/>
              </a:ext>
            </a:extLst>
          </p:cNvPr>
          <p:cNvSpPr/>
          <p:nvPr/>
        </p:nvSpPr>
        <p:spPr>
          <a:xfrm>
            <a:off x="2684207" y="1395984"/>
            <a:ext cx="9497961" cy="5462016"/>
          </a:xfrm>
          <a:prstGeom prst="rect">
            <a:avLst/>
          </a:prstGeom>
          <a:solidFill>
            <a:srgbClr val="BF9F62">
              <a:alpha val="36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Названия 5 ОКок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388527"/>
          </a:xfrm>
          <a:prstGeom prst="rect">
            <a:avLst/>
          </a:prstGeom>
        </p:spPr>
      </p:pic>
      <p:pic>
        <p:nvPicPr>
          <p:cNvPr id="10" name="Рисунок 9" descr="istoria_rossii_1353703897-1500x210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69427" y="1674112"/>
            <a:ext cx="2959338" cy="43059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FA2D5F-67DD-45A2-6B97-714233F17D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665" y="1674111"/>
            <a:ext cx="2992637" cy="430591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AA531B8-897C-DC99-4F37-EA19FE5D8DE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9202" y="1658890"/>
            <a:ext cx="2959338" cy="43211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C2AD3E-EE08-C683-D214-9D71AB9AAB87}"/>
              </a:ext>
            </a:extLst>
          </p:cNvPr>
          <p:cNvSpPr txBox="1"/>
          <p:nvPr/>
        </p:nvSpPr>
        <p:spPr>
          <a:xfrm>
            <a:off x="124827" y="2079563"/>
            <a:ext cx="24209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Триптих.</a:t>
            </a:r>
          </a:p>
          <a:p>
            <a:pPr algn="ctr"/>
            <a:r>
              <a:rPr lang="ru-RU" sz="2000" dirty="0"/>
              <a:t>Адресован учащимся ДМШ и ДШИ, а также всем любителям русской классической музыки.</a:t>
            </a:r>
          </a:p>
        </p:txBody>
      </p:sp>
    </p:spTree>
    <p:extLst>
      <p:ext uri="{BB962C8B-B14F-4D97-AF65-F5344CB8AC3E}">
        <p14:creationId xmlns:p14="http://schemas.microsoft.com/office/powerpoint/2010/main" val="11937380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C36BDE-2A78-78FE-704D-5BFDEC8D5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6C5B2D-02FB-8507-C86F-07C707B1F0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231"/>
          <a:stretch/>
        </p:blipFill>
        <p:spPr>
          <a:xfrm>
            <a:off x="0" y="7539"/>
            <a:ext cx="12192000" cy="114749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1F21422-4740-CA9A-7689-21D82497E4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92"/>
          <a:stretch/>
        </p:blipFill>
        <p:spPr>
          <a:xfrm>
            <a:off x="0" y="1155032"/>
            <a:ext cx="12192000" cy="570296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036E2CC-BF4B-311D-8541-04CF18CD41A8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43" y="-780260"/>
            <a:ext cx="8368829" cy="38705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8705CE-F26C-4ED4-3E62-98C2ED3DD639}"/>
              </a:ext>
            </a:extLst>
          </p:cNvPr>
          <p:cNvSpPr txBox="1"/>
          <p:nvPr/>
        </p:nvSpPr>
        <p:spPr>
          <a:xfrm>
            <a:off x="7279105" y="725664"/>
            <a:ext cx="431933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E-mail: 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s-hudozhnik@yandex.ru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www.unionpaint.ru</a:t>
            </a:r>
          </a:p>
          <a:p>
            <a:pPr algn="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тел/факс (812)713-60-09, 713-84-62</a:t>
            </a:r>
          </a:p>
          <a:p>
            <a:pPr algn="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редакции 714-24-24</a:t>
            </a:r>
          </a:p>
          <a:p>
            <a:pPr algn="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 для писем: 190121,</a:t>
            </a:r>
          </a:p>
          <a:p>
            <a:pPr algn="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Санкт-Петербург,</a:t>
            </a:r>
          </a:p>
          <a:p>
            <a:pPr algn="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Канонерская, д.31</a:t>
            </a:r>
          </a:p>
        </p:txBody>
      </p:sp>
    </p:spTree>
    <p:extLst>
      <p:ext uri="{BB962C8B-B14F-4D97-AF65-F5344CB8AC3E}">
        <p14:creationId xmlns:p14="http://schemas.microsoft.com/office/powerpoint/2010/main" val="785724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DBF8DA3-5C6C-BD6F-8559-E8C8F518B4D2}"/>
              </a:ext>
            </a:extLst>
          </p:cNvPr>
          <p:cNvSpPr/>
          <p:nvPr/>
        </p:nvSpPr>
        <p:spPr>
          <a:xfrm>
            <a:off x="2733368" y="1383780"/>
            <a:ext cx="9448799" cy="5474220"/>
          </a:xfrm>
          <a:prstGeom prst="rect">
            <a:avLst/>
          </a:prstGeom>
          <a:solidFill>
            <a:srgbClr val="BF9F62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DB65166-CE5C-C8B0-2515-EC10F07F51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9720" y="1615664"/>
            <a:ext cx="2950618" cy="4167464"/>
          </a:xfrm>
          <a:prstGeom prst="rect">
            <a:avLst/>
          </a:prstGeom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8A20A580-4BA3-16E4-4C71-65FEEBFF0F1E}"/>
              </a:ext>
            </a:extLst>
          </p:cNvPr>
          <p:cNvSpPr/>
          <p:nvPr/>
        </p:nvSpPr>
        <p:spPr>
          <a:xfrm>
            <a:off x="6946922" y="5154396"/>
            <a:ext cx="1677769" cy="1274780"/>
          </a:xfrm>
          <a:prstGeom prst="ellipse">
            <a:avLst/>
          </a:prstGeom>
          <a:solidFill>
            <a:srgbClr val="BF9F62">
              <a:alpha val="88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В 3-х частях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8A90BFD-3F19-43FC-911F-07A6F6D6612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30447" y="1607006"/>
            <a:ext cx="2908044" cy="417612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30509F6-23AF-4F73-39C4-F78B2BCC173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51567" y="1615664"/>
            <a:ext cx="2831674" cy="4176122"/>
          </a:xfrm>
          <a:prstGeom prst="rect">
            <a:avLst/>
          </a:prstGeom>
        </p:spPr>
      </p:pic>
      <p:pic>
        <p:nvPicPr>
          <p:cNvPr id="8" name="Рисунок 7" descr="Названия 1 ОКок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3860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837635-7A01-1369-CFC6-CE34BE8B4AFC}"/>
              </a:ext>
            </a:extLst>
          </p:cNvPr>
          <p:cNvSpPr txBox="1"/>
          <p:nvPr/>
        </p:nvSpPr>
        <p:spPr>
          <a:xfrm>
            <a:off x="249539" y="1615664"/>
            <a:ext cx="21819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Учебники прошлого актуальны и в наше время</a:t>
            </a:r>
          </a:p>
        </p:txBody>
      </p:sp>
    </p:spTree>
    <p:extLst>
      <p:ext uri="{BB962C8B-B14F-4D97-AF65-F5344CB8AC3E}">
        <p14:creationId xmlns:p14="http://schemas.microsoft.com/office/powerpoint/2010/main" val="2048907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6916296-ED30-82D1-7816-D992DE020F39}"/>
              </a:ext>
            </a:extLst>
          </p:cNvPr>
          <p:cNvSpPr/>
          <p:nvPr/>
        </p:nvSpPr>
        <p:spPr>
          <a:xfrm>
            <a:off x="2694039" y="1395984"/>
            <a:ext cx="9497961" cy="5462016"/>
          </a:xfrm>
          <a:prstGeom prst="rect">
            <a:avLst/>
          </a:prstGeom>
          <a:solidFill>
            <a:srgbClr val="BF9F62">
              <a:alpha val="36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E06883-D6F5-BDEF-5774-A3DD47F1544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0462" y="1640637"/>
            <a:ext cx="3011502" cy="436040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5FE55EC-4000-DCBD-3F92-F080C7E140B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7620" y="1640635"/>
            <a:ext cx="2964447" cy="436040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77B86F0-F99E-B7A0-E1BF-23857DF4B52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19022" y="1640635"/>
            <a:ext cx="3020080" cy="4360404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F4482401-43F0-62EA-B705-031718D655DB}"/>
              </a:ext>
            </a:extLst>
          </p:cNvPr>
          <p:cNvSpPr/>
          <p:nvPr/>
        </p:nvSpPr>
        <p:spPr>
          <a:xfrm>
            <a:off x="10064707" y="5456555"/>
            <a:ext cx="1396181" cy="1106351"/>
          </a:xfrm>
          <a:prstGeom prst="ellipse">
            <a:avLst/>
          </a:prstGeom>
          <a:solidFill>
            <a:srgbClr val="BF9F62">
              <a:alpha val="9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В 2-х частях</a:t>
            </a:r>
          </a:p>
        </p:txBody>
      </p:sp>
      <p:pic>
        <p:nvPicPr>
          <p:cNvPr id="9" name="Рисунок 8" descr="Названия 1 ОКок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3860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9D835A-679D-C299-8EF3-410EB0FA655E}"/>
              </a:ext>
            </a:extLst>
          </p:cNvPr>
          <p:cNvSpPr txBox="1"/>
          <p:nvPr/>
        </p:nvSpPr>
        <p:spPr>
          <a:xfrm>
            <a:off x="517237" y="1640635"/>
            <a:ext cx="1699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Известные педагоги </a:t>
            </a:r>
            <a:r>
              <a:rPr lang="en-US" sz="2400" dirty="0"/>
              <a:t>XX – XXI</a:t>
            </a:r>
            <a:r>
              <a:rPr lang="ru-RU" sz="2400" dirty="0"/>
              <a:t> вв. </a:t>
            </a:r>
          </a:p>
        </p:txBody>
      </p:sp>
    </p:spTree>
    <p:extLst>
      <p:ext uri="{BB962C8B-B14F-4D97-AF65-F5344CB8AC3E}">
        <p14:creationId xmlns:p14="http://schemas.microsoft.com/office/powerpoint/2010/main" val="1872152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F48D628-459D-9FAB-7AA4-7AC59B7A34FD}"/>
              </a:ext>
            </a:extLst>
          </p:cNvPr>
          <p:cNvSpPr/>
          <p:nvPr/>
        </p:nvSpPr>
        <p:spPr>
          <a:xfrm>
            <a:off x="2694039" y="1395984"/>
            <a:ext cx="9497961" cy="5462016"/>
          </a:xfrm>
          <a:prstGeom prst="rect">
            <a:avLst/>
          </a:prstGeom>
          <a:solidFill>
            <a:srgbClr val="BF9F62">
              <a:alpha val="36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072AFC-DDDB-38FA-3E75-F09D82B837A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64041" y="1678983"/>
            <a:ext cx="2945639" cy="4198115"/>
          </a:xfrm>
          <a:prstGeom prst="rect">
            <a:avLst/>
          </a:prstGeom>
        </p:spPr>
      </p:pic>
      <p:pic>
        <p:nvPicPr>
          <p:cNvPr id="12" name="Рисунок 11" descr="Названия 1 ОКок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386069"/>
          </a:xfrm>
          <a:prstGeom prst="rect">
            <a:avLst/>
          </a:prstGeom>
        </p:spPr>
      </p:pic>
      <p:pic>
        <p:nvPicPr>
          <p:cNvPr id="13" name="Рисунок 12" descr="Писняк Шедевры западноевропейской клавирной музыки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5723" y="1678981"/>
            <a:ext cx="3076364" cy="4198115"/>
          </a:xfrm>
          <a:prstGeom prst="rect">
            <a:avLst/>
          </a:prstGeom>
        </p:spPr>
      </p:pic>
      <p:pic>
        <p:nvPicPr>
          <p:cNvPr id="14" name="Рисунок 13" descr="Смирнов Хрестоматия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8131" y="1678982"/>
            <a:ext cx="2872123" cy="4198115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F3177ECB-9A7B-2A8A-1635-A49D0B8BCD1F}"/>
              </a:ext>
            </a:extLst>
          </p:cNvPr>
          <p:cNvSpPr/>
          <p:nvPr/>
        </p:nvSpPr>
        <p:spPr>
          <a:xfrm>
            <a:off x="9553721" y="5272239"/>
            <a:ext cx="1922421" cy="1209717"/>
          </a:xfrm>
          <a:prstGeom prst="ellipse">
            <a:avLst/>
          </a:prstGeom>
          <a:solidFill>
            <a:srgbClr val="BF9F62">
              <a:alpha val="8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6 ВЫПУСКОВ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837840-D649-FB1B-9619-401AE9166AAB}"/>
              </a:ext>
            </a:extLst>
          </p:cNvPr>
          <p:cNvSpPr txBox="1"/>
          <p:nvPr/>
        </p:nvSpPr>
        <p:spPr>
          <a:xfrm>
            <a:off x="357797" y="1678981"/>
            <a:ext cx="206449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Новый подход к учебным пособиям!</a:t>
            </a:r>
          </a:p>
          <a:p>
            <a:pPr algn="ctr"/>
            <a:endParaRPr lang="ru-RU" sz="2400" dirty="0"/>
          </a:p>
          <a:p>
            <a:pPr algn="ctr"/>
            <a:r>
              <a:rPr lang="ru-RU" sz="2400" dirty="0"/>
              <a:t>Расширение репертуара учащегося.</a:t>
            </a:r>
          </a:p>
        </p:txBody>
      </p:sp>
    </p:spTree>
    <p:extLst>
      <p:ext uri="{BB962C8B-B14F-4D97-AF65-F5344CB8AC3E}">
        <p14:creationId xmlns:p14="http://schemas.microsoft.com/office/powerpoint/2010/main" val="3422826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C623787-3669-EA65-8AD4-4193D691179A}"/>
              </a:ext>
            </a:extLst>
          </p:cNvPr>
          <p:cNvSpPr/>
          <p:nvPr/>
        </p:nvSpPr>
        <p:spPr>
          <a:xfrm>
            <a:off x="2684803" y="1386748"/>
            <a:ext cx="9497961" cy="5462016"/>
          </a:xfrm>
          <a:prstGeom prst="rect">
            <a:avLst/>
          </a:prstGeom>
          <a:solidFill>
            <a:srgbClr val="BF9F62">
              <a:alpha val="36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76C80A5-AA6C-4ECB-D9EA-72F2C632C71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9330" y="1651163"/>
            <a:ext cx="3094644" cy="4305538"/>
          </a:xfrm>
          <a:prstGeom prst="rect">
            <a:avLst/>
          </a:prstGeom>
        </p:spPr>
      </p:pic>
      <p:sp>
        <p:nvSpPr>
          <p:cNvPr id="12" name="Овал 11">
            <a:extLst>
              <a:ext uri="{FF2B5EF4-FFF2-40B4-BE49-F238E27FC236}">
                <a16:creationId xmlns:a16="http://schemas.microsoft.com/office/drawing/2014/main" id="{BAE5EE38-44CD-7A6F-EEA1-18D934621E24}"/>
              </a:ext>
            </a:extLst>
          </p:cNvPr>
          <p:cNvSpPr/>
          <p:nvPr/>
        </p:nvSpPr>
        <p:spPr>
          <a:xfrm>
            <a:off x="6066052" y="5281162"/>
            <a:ext cx="2735461" cy="1395984"/>
          </a:xfrm>
          <a:prstGeom prst="ellipse">
            <a:avLst/>
          </a:prstGeom>
          <a:solidFill>
            <a:srgbClr val="BF9F62">
              <a:alpha val="9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Серия «ЮНОШЕСТВУ»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8 выпусков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C81BC00-1CF2-3226-FCB3-546874218AB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50780" y="1651163"/>
            <a:ext cx="3012573" cy="4297055"/>
          </a:xfrm>
          <a:prstGeom prst="rect">
            <a:avLst/>
          </a:prstGeom>
        </p:spPr>
      </p:pic>
      <p:sp>
        <p:nvSpPr>
          <p:cNvPr id="13" name="Овал 12">
            <a:extLst>
              <a:ext uri="{FF2B5EF4-FFF2-40B4-BE49-F238E27FC236}">
                <a16:creationId xmlns:a16="http://schemas.microsoft.com/office/drawing/2014/main" id="{B8AE2D34-E410-4E02-AF47-A4D3769A1AFD}"/>
              </a:ext>
            </a:extLst>
          </p:cNvPr>
          <p:cNvSpPr/>
          <p:nvPr/>
        </p:nvSpPr>
        <p:spPr>
          <a:xfrm>
            <a:off x="3557579" y="5430280"/>
            <a:ext cx="1398973" cy="1152340"/>
          </a:xfrm>
          <a:prstGeom prst="ellipse">
            <a:avLst/>
          </a:prstGeom>
          <a:solidFill>
            <a:srgbClr val="BF9F62">
              <a:alpha val="8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В 2-х частях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059879C-F5D0-E753-7225-D5A77783F10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89951" y="1651163"/>
            <a:ext cx="3054267" cy="4327991"/>
          </a:xfrm>
          <a:prstGeom prst="rect">
            <a:avLst/>
          </a:prstGeom>
        </p:spPr>
      </p:pic>
      <p:pic>
        <p:nvPicPr>
          <p:cNvPr id="10" name="Рисунок 9" descr="Названия 1 ОКок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386069"/>
          </a:xfrm>
          <a:prstGeom prst="rect">
            <a:avLst/>
          </a:prstGeom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7673D1A2-05C7-7BC0-6B8F-094B8EC8EE1B}"/>
              </a:ext>
            </a:extLst>
          </p:cNvPr>
          <p:cNvSpPr/>
          <p:nvPr/>
        </p:nvSpPr>
        <p:spPr>
          <a:xfrm>
            <a:off x="9816912" y="5379580"/>
            <a:ext cx="1400344" cy="1137275"/>
          </a:xfrm>
          <a:prstGeom prst="ellipse">
            <a:avLst/>
          </a:prstGeom>
          <a:solidFill>
            <a:srgbClr val="BF9F62">
              <a:alpha val="88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В 4-х частях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62671F-CA56-7B75-D2EA-C2EEF4D91E74}"/>
              </a:ext>
            </a:extLst>
          </p:cNvPr>
          <p:cNvSpPr txBox="1"/>
          <p:nvPr/>
        </p:nvSpPr>
        <p:spPr>
          <a:xfrm>
            <a:off x="314771" y="1651163"/>
            <a:ext cx="205526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Новый подход к учебным пособиям!</a:t>
            </a:r>
          </a:p>
          <a:p>
            <a:pPr algn="ctr"/>
            <a:endParaRPr lang="ru-RU" sz="2400" dirty="0"/>
          </a:p>
          <a:p>
            <a:pPr algn="ctr"/>
            <a:r>
              <a:rPr lang="ru-RU" sz="2400" dirty="0"/>
              <a:t>Расширение репертуара учащегося.</a:t>
            </a:r>
          </a:p>
        </p:txBody>
      </p:sp>
    </p:spTree>
    <p:extLst>
      <p:ext uri="{BB962C8B-B14F-4D97-AF65-F5344CB8AC3E}">
        <p14:creationId xmlns:p14="http://schemas.microsoft.com/office/powerpoint/2010/main" val="2468788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7E60B31-CD31-420A-E605-FE4EEB5F4A63}"/>
              </a:ext>
            </a:extLst>
          </p:cNvPr>
          <p:cNvSpPr/>
          <p:nvPr/>
        </p:nvSpPr>
        <p:spPr>
          <a:xfrm>
            <a:off x="2684207" y="1395984"/>
            <a:ext cx="9497961" cy="5462016"/>
          </a:xfrm>
          <a:prstGeom prst="rect">
            <a:avLst/>
          </a:prstGeom>
          <a:solidFill>
            <a:srgbClr val="BF9F62">
              <a:alpha val="36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2579E4-80CC-6F39-44AB-92ADEBD590C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36351" y="1602313"/>
            <a:ext cx="2994862" cy="433603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4120C0-7CFD-E066-71FB-AFE5BC7B61B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06988" y="1602313"/>
            <a:ext cx="2989130" cy="43371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064002-12B9-6656-1CA2-7C75D4B481D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65714" y="1602314"/>
            <a:ext cx="2989130" cy="4336039"/>
          </a:xfrm>
          <a:prstGeom prst="rect">
            <a:avLst/>
          </a:prstGeom>
        </p:spPr>
      </p:pic>
      <p:pic>
        <p:nvPicPr>
          <p:cNvPr id="7" name="Рисунок 6" descr="Названия 1 ОКок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3860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7E2991-B756-A02E-F2A3-72D17DE824B1}"/>
              </a:ext>
            </a:extLst>
          </p:cNvPr>
          <p:cNvSpPr txBox="1"/>
          <p:nvPr/>
        </p:nvSpPr>
        <p:spPr>
          <a:xfrm>
            <a:off x="123036" y="2521059"/>
            <a:ext cx="22751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/>
              <a:t>Инструмен-тальная</a:t>
            </a:r>
            <a:r>
              <a:rPr lang="ru-RU" sz="2000" dirty="0"/>
              <a:t> музыка </a:t>
            </a:r>
          </a:p>
          <a:p>
            <a:pPr algn="ctr"/>
            <a:r>
              <a:rPr lang="ru-RU" sz="2000" dirty="0"/>
              <a:t>и партитуры</a:t>
            </a:r>
          </a:p>
        </p:txBody>
      </p:sp>
    </p:spTree>
    <p:extLst>
      <p:ext uri="{BB962C8B-B14F-4D97-AF65-F5344CB8AC3E}">
        <p14:creationId xmlns:p14="http://schemas.microsoft.com/office/powerpoint/2010/main" val="4015564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A9B95AC-1D70-EE8D-ECD3-428013E543CA}"/>
              </a:ext>
            </a:extLst>
          </p:cNvPr>
          <p:cNvSpPr/>
          <p:nvPr/>
        </p:nvSpPr>
        <p:spPr>
          <a:xfrm>
            <a:off x="2684207" y="1395984"/>
            <a:ext cx="9497961" cy="5462016"/>
          </a:xfrm>
          <a:prstGeom prst="rect">
            <a:avLst/>
          </a:prstGeom>
          <a:solidFill>
            <a:srgbClr val="BF9F62">
              <a:alpha val="36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Названия 2 ОКок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388527"/>
          </a:xfrm>
          <a:prstGeom prst="rect">
            <a:avLst/>
          </a:prstGeom>
        </p:spPr>
      </p:pic>
      <p:pic>
        <p:nvPicPr>
          <p:cNvPr id="8" name="Рисунок 7" descr="Рисунок (4)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2117" y="1604356"/>
            <a:ext cx="3021374" cy="4429231"/>
          </a:xfrm>
          <a:prstGeom prst="rect">
            <a:avLst/>
          </a:prstGeom>
        </p:spPr>
      </p:pic>
      <p:pic>
        <p:nvPicPr>
          <p:cNvPr id="9" name="Рисунок 8" descr="Рисунок (3)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1400" y="1604356"/>
            <a:ext cx="2967809" cy="4429230"/>
          </a:xfrm>
          <a:prstGeom prst="rect">
            <a:avLst/>
          </a:prstGeom>
        </p:spPr>
      </p:pic>
      <p:pic>
        <p:nvPicPr>
          <p:cNvPr id="10" name="Рисунок 9" descr="Восточнославянская народная инструментальная музыка Писняк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7117" y="1604356"/>
            <a:ext cx="3004323" cy="44292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305126-773D-9AD2-B0E3-305EE3911BB7}"/>
              </a:ext>
            </a:extLst>
          </p:cNvPr>
          <p:cNvSpPr txBox="1"/>
          <p:nvPr/>
        </p:nvSpPr>
        <p:spPr>
          <a:xfrm>
            <a:off x="221673" y="1556813"/>
            <a:ext cx="231832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Премьеры </a:t>
            </a:r>
          </a:p>
          <a:p>
            <a:pPr algn="ctr"/>
            <a:r>
              <a:rPr lang="en-US" sz="2400" b="1" dirty="0"/>
              <a:t>XXI</a:t>
            </a:r>
            <a:r>
              <a:rPr lang="ru-RU" sz="2400" b="1" dirty="0"/>
              <a:t> века:</a:t>
            </a:r>
            <a:endParaRPr lang="en-US" sz="2400" b="1" dirty="0"/>
          </a:p>
          <a:p>
            <a:pPr algn="ctr"/>
            <a:r>
              <a:rPr lang="ru-RU" sz="2000" dirty="0"/>
              <a:t>Возвращение в Россию трудов  </a:t>
            </a:r>
            <a:endParaRPr lang="en-US" sz="2000" dirty="0"/>
          </a:p>
          <a:p>
            <a:pPr algn="ctr"/>
            <a:r>
              <a:rPr lang="ru-RU" sz="2000" dirty="0" err="1"/>
              <a:t>Н.И.Привалова</a:t>
            </a:r>
            <a:endParaRPr lang="en-US" sz="2000" dirty="0"/>
          </a:p>
          <a:p>
            <a:pPr algn="ctr"/>
            <a:endParaRPr lang="ru-RU" sz="2000" dirty="0"/>
          </a:p>
          <a:p>
            <a:pPr algn="ctr"/>
            <a:r>
              <a:rPr lang="ru-RU" sz="2000" dirty="0" err="1"/>
              <a:t>Восточносла-вянская</a:t>
            </a:r>
            <a:r>
              <a:rPr lang="ru-RU" sz="2000" dirty="0"/>
              <a:t> музыка </a:t>
            </a:r>
            <a:r>
              <a:rPr lang="ru-RU" sz="2000" dirty="0" err="1"/>
              <a:t>Г.Писняка</a:t>
            </a:r>
            <a:r>
              <a:rPr lang="ru-RU" sz="2000" dirty="0"/>
              <a:t>.</a:t>
            </a:r>
            <a:r>
              <a:rPr lang="en-US" sz="2000" dirty="0"/>
              <a:t> </a:t>
            </a:r>
            <a:r>
              <a:rPr lang="ru-RU" sz="2000" dirty="0"/>
              <a:t>Анализ музыкальных культур русского, украинского, белорусского народов.</a:t>
            </a:r>
          </a:p>
        </p:txBody>
      </p:sp>
    </p:spTree>
    <p:extLst>
      <p:ext uri="{BB962C8B-B14F-4D97-AF65-F5344CB8AC3E}">
        <p14:creationId xmlns:p14="http://schemas.microsoft.com/office/powerpoint/2010/main" val="3437795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64F96-701D-6152-6689-7D26BE723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CE13FC2-BECC-3993-D9C7-C5E29BFD1750}"/>
              </a:ext>
            </a:extLst>
          </p:cNvPr>
          <p:cNvSpPr/>
          <p:nvPr/>
        </p:nvSpPr>
        <p:spPr>
          <a:xfrm>
            <a:off x="2684207" y="1395984"/>
            <a:ext cx="9497961" cy="5462016"/>
          </a:xfrm>
          <a:prstGeom prst="rect">
            <a:avLst/>
          </a:prstGeom>
          <a:solidFill>
            <a:srgbClr val="BF9F62">
              <a:alpha val="36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F1CA99-3131-317D-E8A2-2006B45090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3484" y="1651855"/>
            <a:ext cx="3013364" cy="435497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E2B7409-A9C8-F193-1760-43230730B73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84750" y="1651855"/>
            <a:ext cx="2971035" cy="4354976"/>
          </a:xfrm>
          <a:prstGeom prst="rect">
            <a:avLst/>
          </a:prstGeom>
        </p:spPr>
      </p:pic>
      <p:pic>
        <p:nvPicPr>
          <p:cNvPr id="8" name="Рисунок 7" descr="Названия 2 ОКок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388527"/>
          </a:xfrm>
          <a:prstGeom prst="rect">
            <a:avLst/>
          </a:prstGeom>
        </p:spPr>
      </p:pic>
      <p:pic>
        <p:nvPicPr>
          <p:cNvPr id="9" name="Рисунок 8" descr="Рисунок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1569" y="1651853"/>
            <a:ext cx="3163236" cy="43549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B8958E-75AE-839A-21DF-5F3EADA8B515}"/>
              </a:ext>
            </a:extLst>
          </p:cNvPr>
          <p:cNvSpPr txBox="1"/>
          <p:nvPr/>
        </p:nvSpPr>
        <p:spPr>
          <a:xfrm>
            <a:off x="84752" y="1650397"/>
            <a:ext cx="259945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Популярные русские народные инструменты.</a:t>
            </a:r>
          </a:p>
          <a:p>
            <a:pPr algn="ctr"/>
            <a:endParaRPr lang="ru-RU" sz="2000" dirty="0"/>
          </a:p>
          <a:p>
            <a:pPr algn="ctr"/>
            <a:r>
              <a:rPr lang="ru-RU" sz="2000" dirty="0"/>
              <a:t>Уникальное собрание подлинных народных костюмов разных губерний России X</a:t>
            </a:r>
            <a:r>
              <a:rPr lang="en-US" sz="2000" dirty="0"/>
              <a:t>I</a:t>
            </a:r>
            <a:r>
              <a:rPr lang="ru-RU" sz="2000" dirty="0"/>
              <a:t>X в.</a:t>
            </a:r>
          </a:p>
          <a:p>
            <a:pPr algn="ctr"/>
            <a:endParaRPr lang="ru-RU" sz="2000" dirty="0"/>
          </a:p>
          <a:p>
            <a:pPr algn="ctr"/>
            <a:endParaRPr lang="ru-RU" sz="2000" dirty="0"/>
          </a:p>
          <a:p>
            <a:pPr algn="ctr"/>
            <a:r>
              <a:rPr lang="ru-RU" sz="2000" dirty="0"/>
              <a:t>Народная культура, её обычаи, традиции и обрядовые праздники.</a:t>
            </a:r>
          </a:p>
        </p:txBody>
      </p:sp>
    </p:spTree>
    <p:extLst>
      <p:ext uri="{BB962C8B-B14F-4D97-AF65-F5344CB8AC3E}">
        <p14:creationId xmlns:p14="http://schemas.microsoft.com/office/powerpoint/2010/main" val="304111185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818</TotalTime>
  <Words>542</Words>
  <Application>Microsoft Office PowerPoint</Application>
  <PresentationFormat>Широкоэкранный</PresentationFormat>
  <Paragraphs>95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 w</dc:creator>
  <cp:lastModifiedBy>m w</cp:lastModifiedBy>
  <cp:revision>10</cp:revision>
  <dcterms:created xsi:type="dcterms:W3CDTF">2024-11-12T12:54:21Z</dcterms:created>
  <dcterms:modified xsi:type="dcterms:W3CDTF">2024-11-14T20:27:53Z</dcterms:modified>
</cp:coreProperties>
</file>